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jpeg" ContentType="image/jpeg"/>
  <Override PartName="/ppt/media/image6.png" ContentType="image/png"/>
  <Override PartName="/ppt/media/image7.png" ContentType="image/png"/>
  <Override PartName="/ppt/media/image9.jpeg" ContentType="image/jpeg"/>
  <Override PartName="/ppt/media/image10.png" ContentType="image/png"/>
  <Override PartName="/ppt/media/image29.jpeg" ContentType="image/jpeg"/>
  <Override PartName="/ppt/media/image11.png" ContentType="image/png"/>
  <Override PartName="/ppt/media/image23.wmf" ContentType="image/x-wmf"/>
  <Override PartName="/ppt/media/image12.png" ContentType="image/png"/>
  <Override PartName="/ppt/media/image24.wmf" ContentType="image/x-wmf"/>
  <Override PartName="/ppt/media/image13.png" ContentType="image/png"/>
  <Override PartName="/ppt/media/image25.wmf" ContentType="image/x-wmf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2.png" ContentType="image/png"/>
  <Override PartName="/ppt/media/image20.png" ContentType="image/png"/>
  <Override PartName="/ppt/media/image21.png" ContentType="image/png"/>
  <Override PartName="/ppt/media/image26.png" ContentType="image/png"/>
  <Override PartName="/ppt/media/image27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6.jpeg" ContentType="image/jpeg"/>
  <Override PartName="/ppt/media/image3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8D4D1D-7771-4DEF-98ED-CA956F450DB8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9B1F2F5-241C-4D67-84B4-8415F5CBE47B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8201F457-DFA7-4AE8-A388-722635D37B2F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440" cy="57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440" cy="57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440" cy="57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440" cy="57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44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23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25.wmf"/><Relationship Id="rId8" Type="http://schemas.openxmlformats.org/officeDocument/2006/relationships/image" Target="../media/image26.png"/><Relationship Id="rId9" Type="http://schemas.openxmlformats.org/officeDocument/2006/relationships/image" Target="../media/image27.jpeg"/><Relationship Id="rId10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929120" y="627480"/>
            <a:ext cx="4212720" cy="15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857840" y="2714760"/>
            <a:ext cx="4158000" cy="155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Потапов Александр Евгеньевич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Кафедра: Автоматика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Группа: ААМ-21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Научный руководитель: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Колкер Алексей Борисович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к.т.н., каф. Автоматика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60" name="Рисунок 5" descr=""/>
          <p:cNvPicPr/>
          <p:nvPr/>
        </p:nvPicPr>
        <p:blipFill>
          <a:blip r:embed="rId1"/>
          <a:stretch/>
        </p:blipFill>
        <p:spPr>
          <a:xfrm>
            <a:off x="0" y="214200"/>
            <a:ext cx="4828680" cy="424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33" name="Рисунок 5_4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457200" y="376200"/>
            <a:ext cx="822816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750" spc="-1" strike="noStrike">
                <a:solidFill>
                  <a:srgbClr val="c00000"/>
                </a:solidFill>
                <a:latin typeface="Arial"/>
                <a:ea typeface="DejaVu Sans"/>
              </a:rPr>
              <a:t>Тестирование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57200" y="900000"/>
            <a:ext cx="8228160" cy="32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Рисунок 201" descr=""/>
          <p:cNvPicPr/>
          <p:nvPr/>
        </p:nvPicPr>
        <p:blipFill>
          <a:blip r:embed="rId2"/>
          <a:stretch/>
        </p:blipFill>
        <p:spPr>
          <a:xfrm>
            <a:off x="6516360" y="1779840"/>
            <a:ext cx="1943640" cy="1943640"/>
          </a:xfrm>
          <a:prstGeom prst="rect">
            <a:avLst/>
          </a:prstGeom>
          <a:ln w="0">
            <a:noFill/>
          </a:ln>
        </p:spPr>
      </p:pic>
      <p:pic>
        <p:nvPicPr>
          <p:cNvPr id="237" name="Рисунок 12" descr=""/>
          <p:cNvPicPr/>
          <p:nvPr/>
        </p:nvPicPr>
        <p:blipFill>
          <a:blip r:embed="rId3"/>
          <a:stretch/>
        </p:blipFill>
        <p:spPr>
          <a:xfrm>
            <a:off x="4212000" y="1779840"/>
            <a:ext cx="2087640" cy="1943640"/>
          </a:xfrm>
          <a:prstGeom prst="rect">
            <a:avLst/>
          </a:prstGeom>
          <a:ln w="0">
            <a:noFill/>
          </a:ln>
        </p:spPr>
      </p:pic>
      <p:pic>
        <p:nvPicPr>
          <p:cNvPr id="238" name="Рисунок 8" descr=""/>
          <p:cNvPicPr/>
          <p:nvPr/>
        </p:nvPicPr>
        <p:blipFill>
          <a:blip r:embed="rId4"/>
          <a:stretch/>
        </p:blipFill>
        <p:spPr>
          <a:xfrm>
            <a:off x="683640" y="1779840"/>
            <a:ext cx="2159640" cy="1943640"/>
          </a:xfrm>
          <a:prstGeom prst="rect">
            <a:avLst/>
          </a:prstGeom>
          <a:ln w="9525">
            <a:noFill/>
          </a:ln>
        </p:spPr>
      </p:pic>
      <p:pic>
        <p:nvPicPr>
          <p:cNvPr id="239" name="Рисунок 9" descr=""/>
          <p:cNvPicPr/>
          <p:nvPr/>
        </p:nvPicPr>
        <p:blipFill>
          <a:blip r:embed="rId5"/>
          <a:stretch/>
        </p:blipFill>
        <p:spPr>
          <a:xfrm>
            <a:off x="3708000" y="483480"/>
            <a:ext cx="1655640" cy="863280"/>
          </a:xfrm>
          <a:prstGeom prst="rect">
            <a:avLst/>
          </a:prstGeom>
          <a:ln w="0">
            <a:noFill/>
          </a:ln>
        </p:spPr>
      </p:pic>
      <p:pic>
        <p:nvPicPr>
          <p:cNvPr id="240" name="Рисунок 10" descr=""/>
          <p:cNvPicPr/>
          <p:nvPr/>
        </p:nvPicPr>
        <p:blipFill>
          <a:blip r:embed="rId6"/>
          <a:stretch/>
        </p:blipFill>
        <p:spPr>
          <a:xfrm>
            <a:off x="6444360" y="771480"/>
            <a:ext cx="503280" cy="503280"/>
          </a:xfrm>
          <a:prstGeom prst="rect">
            <a:avLst/>
          </a:prstGeom>
          <a:ln w="9525">
            <a:noFill/>
          </a:ln>
        </p:spPr>
      </p:pic>
      <p:pic>
        <p:nvPicPr>
          <p:cNvPr id="241" name="Рисунок 11" descr=""/>
          <p:cNvPicPr/>
          <p:nvPr/>
        </p:nvPicPr>
        <p:blipFill>
          <a:blip r:embed="rId7"/>
          <a:stretch/>
        </p:blipFill>
        <p:spPr>
          <a:xfrm>
            <a:off x="7092360" y="771480"/>
            <a:ext cx="431280" cy="503280"/>
          </a:xfrm>
          <a:prstGeom prst="rect">
            <a:avLst/>
          </a:prstGeom>
          <a:ln w="9525">
            <a:noFill/>
          </a:ln>
        </p:spPr>
      </p:pic>
      <p:sp>
        <p:nvSpPr>
          <p:cNvPr id="242" name="Стрелка вправо 13"/>
          <p:cNvSpPr/>
          <p:nvPr/>
        </p:nvSpPr>
        <p:spPr>
          <a:xfrm>
            <a:off x="5580000" y="915480"/>
            <a:ext cx="50328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Стрелка вправо 14"/>
          <p:cNvSpPr/>
          <p:nvPr/>
        </p:nvSpPr>
        <p:spPr>
          <a:xfrm>
            <a:off x="7884360" y="915480"/>
            <a:ext cx="50328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Прямоугольник 15"/>
          <p:cNvSpPr/>
          <p:nvPr/>
        </p:nvSpPr>
        <p:spPr>
          <a:xfrm>
            <a:off x="2411640" y="3939840"/>
            <a:ext cx="223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Расстояние 15 см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5" name="Стрелка вправо 16"/>
          <p:cNvSpPr/>
          <p:nvPr/>
        </p:nvSpPr>
        <p:spPr>
          <a:xfrm>
            <a:off x="3276000" y="2571840"/>
            <a:ext cx="50328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643320" y="0"/>
            <a:ext cx="849852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48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285840" y="42876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Выводы: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395640" y="843480"/>
            <a:ext cx="8227440" cy="34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Разработаны алгоритмы регистрации и восстановления цифровых голограмм на основе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C++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OpenGL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Реализован метод получения цифровых математических голограмм с использованием метода фазовых сдвигов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(PSI)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на графическом ускорителе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Реализован метод преобразования Френеля на графическом ускорителе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Время восстановления изображения из голограмм менее секунды при размере 4-х голограмм размером 6000</a:t>
            </a:r>
            <a:r>
              <a:rPr b="0" lang="en-US" sz="1700" spc="-1" strike="noStrike">
                <a:solidFill>
                  <a:srgbClr val="262626"/>
                </a:solidFill>
                <a:latin typeface="Arial"/>
                <a:ea typeface="DejaVu Sans"/>
              </a:rPr>
              <a:t>x4000</a:t>
            </a: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 пикселей п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ри использовании графического ускорителя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1070. </a:t>
            </a: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Время расшифровки на компьютере около 5 минут.</a:t>
            </a: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0"/>
          <p:cNvSpPr/>
          <p:nvPr/>
        </p:nvSpPr>
        <p:spPr>
          <a:xfrm>
            <a:off x="4929120" y="627480"/>
            <a:ext cx="4212720" cy="15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>
            <a:off x="4857840" y="2714760"/>
            <a:ext cx="4158000" cy="155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Потапов Александр Евгеньевич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Кафедра: Автоматика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Группа: ААМ-21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Научный руководитель: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Колкер Алексей Борисович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к.т.н., каф. Автоматика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253" name="Рисунок 2" descr=""/>
          <p:cNvPicPr/>
          <p:nvPr/>
        </p:nvPicPr>
        <p:blipFill>
          <a:blip r:embed="rId1"/>
          <a:stretch/>
        </p:blipFill>
        <p:spPr>
          <a:xfrm>
            <a:off x="0" y="214200"/>
            <a:ext cx="4828680" cy="424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63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18240" y="1143000"/>
            <a:ext cx="8227440" cy="12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Разработка компьютерной системы для восстановления изображения из цифровых голограмм на языке программирования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 с использованием графического процессора для ускорения вычислений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285840" y="227412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Задачи: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285840" y="2345400"/>
            <a:ext cx="8227440" cy="22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Анализ существующих решений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Выбор алгоритма для расшифровки цифровых голограмм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Реализация алгоритмов для графического процессора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Тестирование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285840" y="64296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Цель работы: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0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285840" y="642960"/>
            <a:ext cx="8227440" cy="12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Актуальность: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Данное программное обеспечение позволяет производить расшифровку цифровых голограмм в реальном времени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57120" y="2067840"/>
            <a:ext cx="8227440" cy="21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Научная новизна: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Исследованы основные алгоритмы расшифровки цифровых голограмм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 алгоритм преобразования Френеля 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PSI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преобразования с использованием технологии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GPGPU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проведения математических преобразований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5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285840" y="54000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Регистрация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77" name="TextShape 4"/>
          <p:cNvSpPr/>
          <p:nvPr/>
        </p:nvSpPr>
        <p:spPr>
          <a:xfrm>
            <a:off x="285840" y="1080000"/>
            <a:ext cx="2917440" cy="12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В качестве плоскости регистрации голограмм используется матрица фотоаппарата 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  <p:pic>
        <p:nvPicPr>
          <p:cNvPr id="178" name="Picture 2" descr="Зеркальный фотоаппарат Canon EOS 800D Body"/>
          <p:cNvPicPr/>
          <p:nvPr/>
        </p:nvPicPr>
        <p:blipFill>
          <a:blip r:embed="rId2"/>
          <a:stretch/>
        </p:blipFill>
        <p:spPr>
          <a:xfrm>
            <a:off x="323640" y="2859840"/>
            <a:ext cx="1919520" cy="1439280"/>
          </a:xfrm>
          <a:prstGeom prst="rect">
            <a:avLst/>
          </a:prstGeom>
          <a:ln w="0">
            <a:noFill/>
          </a:ln>
        </p:spPr>
      </p:pic>
      <p:pic>
        <p:nvPicPr>
          <p:cNvPr id="179" name="Рисунок 8" descr=""/>
          <p:cNvPicPr/>
          <p:nvPr/>
        </p:nvPicPr>
        <p:blipFill>
          <a:blip r:embed="rId3"/>
          <a:stretch/>
        </p:blipFill>
        <p:spPr>
          <a:xfrm>
            <a:off x="3564000" y="1059480"/>
            <a:ext cx="2302920" cy="2384640"/>
          </a:xfrm>
          <a:prstGeom prst="rect">
            <a:avLst/>
          </a:prstGeom>
          <a:ln w="9525">
            <a:noFill/>
          </a:ln>
        </p:spPr>
      </p:pic>
      <p:pic>
        <p:nvPicPr>
          <p:cNvPr id="180" name="Рисунок 9" descr=""/>
          <p:cNvPicPr/>
          <p:nvPr/>
        </p:nvPicPr>
        <p:blipFill>
          <a:blip r:embed="rId4"/>
          <a:stretch/>
        </p:blipFill>
        <p:spPr>
          <a:xfrm>
            <a:off x="6084000" y="1203480"/>
            <a:ext cx="2797560" cy="2294640"/>
          </a:xfrm>
          <a:prstGeom prst="rect">
            <a:avLst/>
          </a:prstGeom>
          <a:ln w="9525">
            <a:noFill/>
          </a:ln>
        </p:spPr>
      </p:pic>
      <p:sp>
        <p:nvSpPr>
          <p:cNvPr id="181" name="Прямоугольник 11"/>
          <p:cNvSpPr/>
          <p:nvPr/>
        </p:nvSpPr>
        <p:spPr>
          <a:xfrm>
            <a:off x="3132000" y="3651840"/>
            <a:ext cx="57600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Схема записи цифровой голограммы (1 –лазер; 2 - объект, 3 - – расширитель пучка, 4 - светофильтр для выравнивания уровня интенсивности, 5 - опорное зеркало закрепленное на пьезокерамике, 6 – зеркало для юстировки установки; 7 – делитель светового пучка; 8 – диафрагма; 9 – камера).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4" name="Рисунок 5_0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14200" y="1000080"/>
            <a:ext cx="4926960" cy="16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285840" y="54000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Используемые библиотеки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285840" y="900000"/>
            <a:ext cx="84589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графического интерфейса пользователя используется Win API</a:t>
            </a:r>
            <a:endParaRPr b="0" lang="ru-RU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проведения вычислений на видеокарте используются шейдеры (вычислительный и фрагментарный) OpenGL</a:t>
            </a:r>
            <a:endParaRPr b="0" lang="ru-RU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8" name="Picture 4_0" descr=""/>
          <p:cNvPicPr/>
          <p:nvPr/>
        </p:nvPicPr>
        <p:blipFill>
          <a:blip r:embed="rId2"/>
          <a:stretch/>
        </p:blipFill>
        <p:spPr>
          <a:xfrm>
            <a:off x="584280" y="2931840"/>
            <a:ext cx="1312560" cy="10814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8_0" descr="Видеокарта – Бесплатные иконки: компьютер"/>
          <p:cNvPicPr/>
          <p:nvPr/>
        </p:nvPicPr>
        <p:blipFill>
          <a:blip r:embed="rId3"/>
          <a:stretch/>
        </p:blipFill>
        <p:spPr>
          <a:xfrm>
            <a:off x="3492360" y="2612160"/>
            <a:ext cx="1922760" cy="171792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2_0" descr="ГПУ – Бесплатные иконки: компьютер"/>
          <p:cNvPicPr/>
          <p:nvPr/>
        </p:nvPicPr>
        <p:blipFill>
          <a:blip r:embed="rId4"/>
          <a:stretch/>
        </p:blipFill>
        <p:spPr>
          <a:xfrm>
            <a:off x="7092720" y="2728440"/>
            <a:ext cx="1487880" cy="1487880"/>
          </a:xfrm>
          <a:prstGeom prst="rect">
            <a:avLst/>
          </a:prstGeom>
          <a:ln w="0">
            <a:noFill/>
          </a:ln>
        </p:spPr>
      </p:pic>
      <p:sp>
        <p:nvSpPr>
          <p:cNvPr id="191" name="CustomShape 6"/>
          <p:cNvSpPr/>
          <p:nvPr/>
        </p:nvSpPr>
        <p:spPr>
          <a:xfrm>
            <a:off x="1980000" y="3147840"/>
            <a:ext cx="1438200" cy="71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2" name="CustomShape 7"/>
          <p:cNvSpPr/>
          <p:nvPr/>
        </p:nvSpPr>
        <p:spPr>
          <a:xfrm>
            <a:off x="5508360" y="3112200"/>
            <a:ext cx="1438200" cy="71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3" name="CustomShape 8"/>
          <p:cNvSpPr/>
          <p:nvPr/>
        </p:nvSpPr>
        <p:spPr>
          <a:xfrm>
            <a:off x="2124000" y="4014720"/>
            <a:ext cx="1150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OpenGL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5688360" y="4014720"/>
            <a:ext cx="1078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OpenCL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79640" y="411480"/>
            <a:ext cx="367164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400" spc="-1" strike="noStrike">
                <a:solidFill>
                  <a:srgbClr val="c00000"/>
                </a:solidFill>
                <a:latin typeface="Arial"/>
              </a:rPr>
              <a:t>Архитектура графического процессора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6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8" name="Рисунок 5_4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199" name="TextBox 9"/>
          <p:cNvSpPr/>
          <p:nvPr/>
        </p:nvSpPr>
        <p:spPr>
          <a:xfrm>
            <a:off x="107640" y="843480"/>
            <a:ext cx="4896000" cy="20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Количество ядер у графического процессора значительно выше чем у центрального процессора, например видеокарта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GeForce GTX 1070 – 1920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ядер, процессор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Intel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R) Core i5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-7400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4 ядра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4 уровня памяти: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global,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local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private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и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constant memory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0" name="Picture 8" descr="Знакомство с микроархитектурой NVIDIA Maxwell и новыми технологиями для  обработки графики, Страница 1. GECID.com"/>
          <p:cNvPicPr/>
          <p:nvPr/>
        </p:nvPicPr>
        <p:blipFill>
          <a:blip r:embed="rId2"/>
          <a:stretch/>
        </p:blipFill>
        <p:spPr>
          <a:xfrm>
            <a:off x="5076000" y="411480"/>
            <a:ext cx="4031640" cy="41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3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285840" y="37296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Алгоритм восстановления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05" name="TextShape 4"/>
          <p:cNvSpPr/>
          <p:nvPr/>
        </p:nvSpPr>
        <p:spPr>
          <a:xfrm>
            <a:off x="285840" y="731520"/>
            <a:ext cx="565344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Этап 1. Метод пошагового фазового сдвига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Позволяет получить значение амплитуды и фазы по интенсивности волны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06" name="Рисунок 158" descr=""/>
          <p:cNvPicPr/>
          <p:nvPr/>
        </p:nvPicPr>
        <p:blipFill>
          <a:blip r:embed="rId2"/>
          <a:stretch/>
        </p:blipFill>
        <p:spPr>
          <a:xfrm>
            <a:off x="7200000" y="490320"/>
            <a:ext cx="1151280" cy="400896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4860360" y="3060000"/>
            <a:ext cx="179280" cy="3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Рисунок 15" descr=""/>
          <p:cNvPicPr/>
          <p:nvPr/>
        </p:nvPicPr>
        <p:blipFill>
          <a:blip r:embed="rId3"/>
          <a:stretch/>
        </p:blipFill>
        <p:spPr>
          <a:xfrm>
            <a:off x="827640" y="1923840"/>
            <a:ext cx="4730760" cy="1883160"/>
          </a:xfrm>
          <a:prstGeom prst="rect">
            <a:avLst/>
          </a:prstGeom>
          <a:ln w="0">
            <a:noFill/>
          </a:ln>
        </p:spPr>
      </p:pic>
      <p:pic>
        <p:nvPicPr>
          <p:cNvPr id="209" name="Рисунок 16" descr=""/>
          <p:cNvPicPr/>
          <p:nvPr/>
        </p:nvPicPr>
        <p:blipFill>
          <a:blip r:embed="rId4"/>
          <a:stretch/>
        </p:blipFill>
        <p:spPr>
          <a:xfrm>
            <a:off x="1259640" y="3795840"/>
            <a:ext cx="4237560" cy="7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2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4860360" y="3060000"/>
            <a:ext cx="179280" cy="3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14" name="Picture 2"/>
          <p:cNvGraphicFramePr/>
          <p:nvPr/>
        </p:nvGraphicFramePr>
        <p:xfrm>
          <a:off x="2771640" y="699480"/>
          <a:ext cx="3396960" cy="503280"/>
        </p:xfrm>
        <a:graphic>
          <a:graphicData uri="http://schemas.openxmlformats.org/presentationml/2006/ole">
            <p:oleObj progId="Equation.DSMT4" r:id="rId2" spid="">
              <p:embed/>
              <p:pic>
                <p:nvPicPr>
                  <p:cNvPr id="215" name="Picture 2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2771640" y="699480"/>
                    <a:ext cx="3396960" cy="503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16" name="Picture 3"/>
          <p:cNvGraphicFramePr/>
          <p:nvPr/>
        </p:nvGraphicFramePr>
        <p:xfrm>
          <a:off x="5076000" y="3579840"/>
          <a:ext cx="1996920" cy="798840"/>
        </p:xfrm>
        <a:graphic>
          <a:graphicData uri="http://schemas.openxmlformats.org/presentationml/2006/ole">
            <p:oleObj r:id="rId4" spid="">
              <p:embed/>
              <p:pic>
                <p:nvPicPr>
                  <p:cNvPr id="217" name="Picture 3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5076000" y="3579840"/>
                    <a:ext cx="1996920" cy="798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18" name="Picture 4"/>
          <p:cNvGraphicFramePr/>
          <p:nvPr/>
        </p:nvGraphicFramePr>
        <p:xfrm>
          <a:off x="827640" y="3651840"/>
          <a:ext cx="3734640" cy="761400"/>
        </p:xfrm>
        <a:graphic>
          <a:graphicData uri="http://schemas.openxmlformats.org/presentationml/2006/ole">
            <p:oleObj progId="Equation.DSMT4" r:id="rId6" spid="">
              <p:embed/>
              <p:pic>
                <p:nvPicPr>
                  <p:cNvPr id="219" name="Picture 4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827640" y="3651840"/>
                    <a:ext cx="3734640" cy="7614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20" name="Рисунок 12" descr=""/>
          <p:cNvPicPr/>
          <p:nvPr/>
        </p:nvPicPr>
        <p:blipFill>
          <a:blip r:embed="rId8"/>
          <a:stretch/>
        </p:blipFill>
        <p:spPr>
          <a:xfrm>
            <a:off x="1619640" y="1491480"/>
            <a:ext cx="2015640" cy="1871640"/>
          </a:xfrm>
          <a:prstGeom prst="rect">
            <a:avLst/>
          </a:prstGeom>
          <a:ln w="9525">
            <a:noFill/>
          </a:ln>
        </p:spPr>
      </p:pic>
      <p:pic>
        <p:nvPicPr>
          <p:cNvPr id="221" name="Рисунок 13" descr=""/>
          <p:cNvPicPr/>
          <p:nvPr/>
        </p:nvPicPr>
        <p:blipFill>
          <a:blip r:embed="rId9"/>
          <a:stretch/>
        </p:blipFill>
        <p:spPr>
          <a:xfrm>
            <a:off x="5004000" y="1491480"/>
            <a:ext cx="1871640" cy="17996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 flipV="1">
            <a:off x="0" y="-2160"/>
            <a:ext cx="9141840" cy="37332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643320" y="61920"/>
            <a:ext cx="849852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программного модуля для декодирования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24" name="Рисунок 5_5" descr=""/>
          <p:cNvPicPr/>
          <p:nvPr/>
        </p:nvPicPr>
        <p:blipFill>
          <a:blip r:embed="rId1"/>
          <a:stretch/>
        </p:blipFill>
        <p:spPr>
          <a:xfrm>
            <a:off x="0" y="0"/>
            <a:ext cx="615960" cy="3373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285840" y="372960"/>
            <a:ext cx="82274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Алгоритм восстановления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6" name="TextShape 4"/>
          <p:cNvSpPr/>
          <p:nvPr/>
        </p:nvSpPr>
        <p:spPr>
          <a:xfrm>
            <a:off x="285840" y="731520"/>
            <a:ext cx="56534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Этап 2. Преобразование Френеля</a:t>
            </a: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Позволяет рассчитать распределение комплексного поля на определенном расстоянии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7" name="Рисунок 166" descr=""/>
          <p:cNvPicPr/>
          <p:nvPr/>
        </p:nvPicPr>
        <p:blipFill>
          <a:blip r:embed="rId2"/>
          <a:stretch/>
        </p:blipFill>
        <p:spPr>
          <a:xfrm>
            <a:off x="7200000" y="586440"/>
            <a:ext cx="1151280" cy="391356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4860000" y="3060000"/>
            <a:ext cx="179280" cy="3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Рисунок 168" descr=""/>
          <p:cNvPicPr/>
          <p:nvPr/>
        </p:nvPicPr>
        <p:blipFill>
          <a:blip r:embed="rId3"/>
          <a:stretch/>
        </p:blipFill>
        <p:spPr>
          <a:xfrm>
            <a:off x="540000" y="1980720"/>
            <a:ext cx="5407560" cy="215928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5760360" y="3420360"/>
            <a:ext cx="719280" cy="71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</TotalTime>
  <Application>LibreOffice/7.3.5.2$Windows_X86_64 LibreOffice_project/184fe81b8c8c30d8b5082578aee2fed2ea847c01</Application>
  <AppVersion>15.0000</AppVersion>
  <Words>554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2018-03-04T18:38:01Z</dcterms:created>
  <dc:creator>IS</dc:creator>
  <dc:description/>
  <dc:language>ru-RU</dc:language>
  <cp:lastModifiedBy/>
  <dcterms:modified xsi:type="dcterms:W3CDTF">2022-12-05T14:45:26Z</dcterms:modified>
  <cp:revision>184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2</vt:i4>
  </property>
  <property fmtid="{D5CDD505-2E9C-101B-9397-08002B2CF9AE}" pid="7" name="PresentationFormat">
    <vt:lpwstr>Экран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15</vt:i4>
  </property>
</Properties>
</file>